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6" r:id="rId5"/>
    <p:sldId id="257" r:id="rId6"/>
    <p:sldId id="293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91" r:id="rId20"/>
    <p:sldId id="271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Scholz, Andrew" initials="SA" lastIdx="0" clrIdx="0">
    <p:extLst>
      <p:ext uri="{19B8F6BF-5375-455C-9EA6-DF929625EA0E}">
        <p15:presenceInfo xmlns:p15="http://schemas.microsoft.com/office/powerpoint/2012/main" userId="S-1-5-21-3690945654-1931080963-2191028220-30654" providerId="AD"/>
      </p:ext>
    </p:extLst>
  </p:cmAuthor>
  <p:cmAuthor id="2" name="Mowry, Matt" initials="MM" lastIdx="0" clrIdx="1">
    <p:extLst>
      <p:ext uri="{19B8F6BF-5375-455C-9EA6-DF929625EA0E}">
        <p15:presenceInfo xmlns:p15="http://schemas.microsoft.com/office/powerpoint/2012/main" userId="S-1-5-21-3690945654-1931080963-2191028220-39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0877" autoAdjust="0"/>
  </p:normalViewPr>
  <p:slideViewPr>
    <p:cSldViewPr snapToGrid="0">
      <p:cViewPr varScale="1">
        <p:scale>
          <a:sx n="102" d="100"/>
          <a:sy n="102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3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2CFD52-7326-4605-9888-03AFD0BF4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35B60-5AFA-4802-B497-4769FE089E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FA253-F917-43D9-BD4F-4A77148CBFE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CAF92-2672-4BD6-9422-ED8729311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5BE80-186E-48CA-AD89-97BA645A04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E022B-B7CA-455B-BEF5-3AAF1FCE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6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F4A56-6F14-44C8-93D2-6592CF606E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8002B-FFBE-4C00-BCD8-A228D5BE6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3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4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8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43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4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40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8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8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2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87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46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8002B-FFBE-4C00-BCD8-A228D5BE6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3664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jpe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959917-1138-4C68-9EB5-CF98B1C5A8B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8A1C45-1F3F-459A-BEC6-CC8312C4A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100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17A20-9F4C-4731-8397-724202BE5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068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04A46-6950-4A34-936D-765EA685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6C902-3C3F-4F91-9DCD-0652BD7C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A1D1B-9B8A-46BF-93C1-723F20D1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343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3B6E-9337-4C2E-AB1C-A2B3729C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6F1F9-53C0-492D-8B8A-C0A975A97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A1067-2758-4ED2-B81E-350F91D11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97397-5C39-41C8-BAC8-20A6E21F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2C1E0-DA96-41C6-AA42-9566844A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61839-9AB6-41DE-B906-38FDC232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8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8EEB-0510-4D53-B128-A980DCFF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ACBF4-DF62-4E44-BC3B-721CCBF0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049CD-4EF2-4D34-83A2-CE725EEFD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4A33D-79EC-4FB9-A94A-4BD57FEDE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0034A-1930-4A86-8978-EFC8EEDC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A073A-52BF-45EF-8D56-B7382CF4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88355-5BB9-4302-8F44-EDB9DDE8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28864-095E-41D7-A944-347E7D06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030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9276-1AF4-4624-9E25-B407CB03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92E3B-826C-4279-AA58-61B2C9FD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70DBD-2B69-4709-8AD1-35DB73D7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3EE15-6D8A-4C92-B98C-09839D76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433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03D70-308F-4247-9A06-F336E1972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7088A-0A52-4A48-A9E2-5D84C844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F1435-B577-4CB1-9E24-B5DE8ADF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1024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745D-16BA-49CD-97DB-87B3B93C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CA6C-351A-46DA-AEE5-FE2452AE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EBA48-1C86-4961-B8DF-CAD095728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0D239-1DC2-483C-9D32-0882E2DF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C7A1E-F831-4AB2-A2CC-45E1C7A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A5E14-3369-42DB-B623-7F585818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531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8F37-3304-4C42-8360-CEF0B1B5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D1771C-9CC8-4529-B9DD-408678784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09845-0869-491B-8483-4F16652CC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541C9-95E7-4FBC-A578-476CD63B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CE966-2B0C-4B64-ACE9-70684161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02651-3C70-4C3A-931C-2D573577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8450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F96A-0225-4ED6-BD55-3F386C12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731CF-279E-41B7-9FB2-0472D56FC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B6A06-A845-4DEA-ACD8-C589AB1C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5304-3D61-4285-950B-597FC6C9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E566-807B-4AE8-9B11-A4B06375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710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5AFD3-FDA4-4B66-9C47-729D8F4F3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B4E2E-E17F-459C-9422-4B0D87EF1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7FA37-057D-4544-AF21-127241B5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7176A-4360-433E-9474-364EC750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09FC9-7B1E-447B-B85F-4094BB88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04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755D1C-FB59-4275-8AF1-6968B5E0398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0399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CAD215-0EA1-47A9-A41C-27F49FCAA9D1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3410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61D9D8-0DF2-494B-B853-82BC960D1171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4774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77B193-18DB-441E-8972-7F3A5C50042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4057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4CE64B-2C44-407A-AEF5-36E63EBBBB2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2896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C799B0-4B0B-4B11-9E0F-122FBA0CA3C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912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45A927-6EDA-4E45-850F-507BB900034B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1670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081F-EB1A-4C6D-88F1-63E92307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7A466-656A-4B36-B576-FDC0AF6ED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6E492-7894-4B8D-892D-4021A0A6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233A-A5D3-46C1-8671-7E0161FF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4B8A2-DBF6-4E08-82F9-A7DDE9EF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4544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BFCEF-A7C9-4C5D-8B92-99B0BE4B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A4BE-8EDB-4452-998C-EB4EB2DF3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D5A4-F6BF-4563-975E-BF03D3EA6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A9C4-EF3A-473C-BFC4-818A08D550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AC08-058D-45B0-BD2E-E8575399E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A69E6-2F35-4AB7-9A2E-21673460E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8" r:id="rId4"/>
    <p:sldLayoutId id="2147483669" r:id="rId5"/>
    <p:sldLayoutId id="2147483670" r:id="rId6"/>
    <p:sldLayoutId id="2147483672" r:id="rId7"/>
    <p:sldLayoutId id="2147483673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85B5-9096-45BF-94A8-D4266B23A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Welding, Cutting and Brazing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F9693-991B-4AEB-AFC7-385868872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Standard 29 CFR Part 1910.251-254</a:t>
            </a:r>
          </a:p>
          <a:p>
            <a:r>
              <a:rPr lang="en-US" b="1"/>
              <a:t>Presented by: Barton Insurance Group LLC</a:t>
            </a:r>
          </a:p>
          <a:p>
            <a:endParaRPr lang="en-US" b="1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EE00509-B22A-4C54-BE93-E81CA60CE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68" y="6305550"/>
            <a:ext cx="48401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32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sz="900">
                <a:solidFill>
                  <a:schemeClr val="bg1"/>
                </a:solidFill>
                <a:latin typeface="+mj-lt"/>
              </a:rPr>
              <a:t>© 200</a:t>
            </a:r>
            <a:r>
              <a:rPr lang="en-US" sz="900">
                <a:solidFill>
                  <a:schemeClr val="bg1"/>
                </a:solidFill>
                <a:latin typeface="+mj-lt"/>
              </a:rPr>
              <a:t>6</a:t>
            </a:r>
            <a:r>
              <a:rPr sz="900">
                <a:solidFill>
                  <a:schemeClr val="bg1"/>
                </a:solidFill>
                <a:latin typeface="+mj-lt"/>
              </a:rPr>
              <a:t>, </a:t>
            </a:r>
            <a:r>
              <a:rPr lang="en-US" sz="900">
                <a:solidFill>
                  <a:schemeClr val="bg1"/>
                </a:solidFill>
                <a:latin typeface="+mj-lt"/>
              </a:rPr>
              <a:t>2020</a:t>
            </a:r>
            <a:r>
              <a:rPr sz="900">
                <a:solidFill>
                  <a:schemeClr val="bg1"/>
                </a:solidFill>
                <a:latin typeface="+mj-lt"/>
              </a:rPr>
              <a:t> Zywave,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280020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PPE – </a:t>
            </a:r>
            <a:r>
              <a:rPr lang="en-US"/>
              <a:t>Hand and Body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84551"/>
            <a:ext cx="4390481" cy="4351338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/>
              <a:t>UV rays in hot work can damage your eyes and skin. To protect yourself: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Ensure your skin isn’t exposed during hot work. 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Use flame-retardant clothing, as slag can burn through normal clothes.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Wear the proper gloves to prevent cuts and burns.</a:t>
            </a:r>
          </a:p>
        </p:txBody>
      </p:sp>
      <p:pic>
        <p:nvPicPr>
          <p:cNvPr id="4" name="Picture 3" descr="Welding Requires Full Protection On the Field">
            <a:extLst>
              <a:ext uri="{FF2B5EF4-FFF2-40B4-BE49-F238E27FC236}">
                <a16:creationId xmlns:a16="http://schemas.microsoft.com/office/drawing/2014/main" id="{C3D84417-9D66-4D04-8B8A-01B16B5A2F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7089" y="2089586"/>
            <a:ext cx="4302174" cy="3078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03692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Ventilation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84551"/>
            <a:ext cx="8210006" cy="4351338"/>
          </a:xfrm>
        </p:spPr>
        <p:txBody>
          <a:bodyPr>
            <a:normAutofit/>
          </a:bodyPr>
          <a:lstStyle/>
          <a:p>
            <a:pPr lvl="0"/>
            <a:r>
              <a:rPr lang="en-US"/>
              <a:t>Ventilation is critical to controlling exposures related to hot work gases and fumes. The following are some considerations as it relates to ventilation: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The key to good ventilation is to draw fumes away from the breathing zone.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When welding on carbon steel, a naturally well-ventilated area allows for dispersion of fumes. When welding on stainless steel or galvanized steel, additional ventilation may be necessary.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A ventilation system, such as a hood or a smoke eater, can provide additional protection.</a:t>
            </a:r>
          </a:p>
        </p:txBody>
      </p:sp>
    </p:spTree>
    <p:extLst>
      <p:ext uri="{BB962C8B-B14F-4D97-AF65-F5344CB8AC3E}">
        <p14:creationId xmlns:p14="http://schemas.microsoft.com/office/powerpoint/2010/main" val="100754177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Compressed Gas Cylinders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Compressed gas cylinders may be extremely pressurized. As such, dropping or striking a compressed gas can cause serious injuries.</a:t>
            </a:r>
          </a:p>
          <a:p>
            <a:pPr lvl="0"/>
            <a:r>
              <a:rPr lang="en-US"/>
              <a:t>When moving a compressed gas cylinder, never roll it. Instead, use a cart or dolly. </a:t>
            </a:r>
          </a:p>
          <a:p>
            <a:pPr lvl="0"/>
            <a:r>
              <a:rPr lang="en-US"/>
              <a:t>Whenever you transport a cylinder, the cap must be properly in place.</a:t>
            </a:r>
          </a:p>
        </p:txBody>
      </p:sp>
    </p:spTree>
    <p:extLst>
      <p:ext uri="{BB962C8B-B14F-4D97-AF65-F5344CB8AC3E}">
        <p14:creationId xmlns:p14="http://schemas.microsoft.com/office/powerpoint/2010/main" val="58457710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Compressed Gas Cylinders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84551"/>
            <a:ext cx="5695406" cy="4351338"/>
          </a:xfrm>
        </p:spPr>
        <p:txBody>
          <a:bodyPr>
            <a:normAutofit/>
          </a:bodyPr>
          <a:lstStyle/>
          <a:p>
            <a:pPr lvl="0"/>
            <a:r>
              <a:rPr lang="en-US"/>
              <a:t>Never let oxygen come into contact with flammable liquids, as this will accelerate burning.</a:t>
            </a:r>
          </a:p>
          <a:p>
            <a:pPr lvl="0"/>
            <a:r>
              <a:rPr lang="en-US"/>
              <a:t>Inspect hoses for damage before hot work.</a:t>
            </a:r>
          </a:p>
          <a:p>
            <a:pPr lvl="0"/>
            <a:r>
              <a:rPr lang="en-US"/>
              <a:t>Ensure valves and flash back preventers are in place to prevent mixing in the hose or cylinders.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CF1C0-BBB1-4DDF-BB24-0BB6F4C64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2270012"/>
            <a:ext cx="3224021" cy="24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804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Compressed Gas Cylinders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84551"/>
            <a:ext cx="8210006" cy="4351338"/>
          </a:xfrm>
        </p:spPr>
        <p:txBody>
          <a:bodyPr>
            <a:normAutofit/>
          </a:bodyPr>
          <a:lstStyle/>
          <a:p>
            <a:pPr lvl="0"/>
            <a:r>
              <a:rPr lang="en-US"/>
              <a:t>Open the fuel with the torch facing away from you.</a:t>
            </a:r>
          </a:p>
          <a:p>
            <a:pPr lvl="0"/>
            <a:r>
              <a:rPr lang="en-US"/>
              <a:t>Use a flint striker to light torches—nothing else.</a:t>
            </a:r>
          </a:p>
          <a:p>
            <a:pPr lvl="0"/>
            <a:r>
              <a:rPr lang="en-US"/>
              <a:t>Open oxygen slowly.</a:t>
            </a:r>
          </a:p>
          <a:p>
            <a:pPr lvl="0"/>
            <a:r>
              <a:rPr lang="en-US"/>
              <a:t>Close oxygen at the torch first and the fuel second when shutting down.</a:t>
            </a:r>
          </a:p>
          <a:p>
            <a:pPr lvl="0"/>
            <a:r>
              <a:rPr lang="en-US"/>
              <a:t>Bleed the lines after releasing pressure.</a:t>
            </a:r>
          </a:p>
        </p:txBody>
      </p:sp>
    </p:spTree>
    <p:extLst>
      <p:ext uri="{BB962C8B-B14F-4D97-AF65-F5344CB8AC3E}">
        <p14:creationId xmlns:p14="http://schemas.microsoft.com/office/powerpoint/2010/main" val="381839680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 Cords and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84551"/>
            <a:ext cx="8210006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/>
              <a:t>Inspect all power cords and leads for intact insulation and connectors.</a:t>
            </a:r>
          </a:p>
          <a:p>
            <a:pPr lvl="0"/>
            <a:r>
              <a:rPr lang="en-US"/>
              <a:t>Check all connectors to ensure they are tight.</a:t>
            </a:r>
          </a:p>
          <a:p>
            <a:pPr lvl="0"/>
            <a:r>
              <a:rPr lang="en-US"/>
              <a:t>Route cable out of wet areas, and be sure that workers are not standing in water. Keep cables out of walkways to prevent trips and falls.</a:t>
            </a:r>
          </a:p>
          <a:p>
            <a:pPr lvl="0"/>
            <a:r>
              <a:rPr lang="en-US"/>
              <a:t>Never coil or loop a cable around your body. Uncoil cables and position them on the working surface.</a:t>
            </a:r>
          </a:p>
          <a:p>
            <a:pPr lvl="0"/>
            <a:r>
              <a:rPr lang="en-US"/>
              <a:t>Be sure that ground is established with a true “earth” (e.g., the ground, structural steel or a water main).</a:t>
            </a:r>
          </a:p>
          <a:p>
            <a:pPr lvl="0"/>
            <a:r>
              <a:rPr lang="en-US"/>
              <a:t>Attach the ground lead to the work piece or as close to it as possible.</a:t>
            </a:r>
          </a:p>
        </p:txBody>
      </p:sp>
    </p:spTree>
    <p:extLst>
      <p:ext uri="{BB962C8B-B14F-4D97-AF65-F5344CB8AC3E}">
        <p14:creationId xmlns:p14="http://schemas.microsoft.com/office/powerpoint/2010/main" val="51743054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/>
              <a:t>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422895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/>
              <a:t>Welding, cutting and brazing are potentially hazardous undertakings. </a:t>
            </a:r>
          </a:p>
          <a:p>
            <a:pPr>
              <a:spcAft>
                <a:spcPts val="600"/>
              </a:spcAft>
            </a:pPr>
            <a:r>
              <a:rPr lang="en-US" altLang="en-US"/>
              <a:t>Persons who practice these crafts must remember that fires and injuries are always possible.</a:t>
            </a:r>
          </a:p>
          <a:p>
            <a:pPr>
              <a:spcAft>
                <a:spcPts val="600"/>
              </a:spcAft>
            </a:pPr>
            <a:r>
              <a:rPr lang="en-US" altLang="en-US"/>
              <a:t>Safe and skilled workers follow the rules and stay tuned into the work area to prevent accidents.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07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More Information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2"/>
            <a:ext cx="8210006" cy="50976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/>
              <a:t>For more information regarding welding, cutting, brazing or other safety issues, please contact: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en-US"/>
              <a:t>Barton Insurance Group LLC</a:t>
            </a:r>
          </a:p>
          <a:p>
            <a:pPr marL="0" lvl="0" indent="0">
              <a:buNone/>
            </a:pPr>
            <a:r>
              <a:rPr lang="en-US"/>
              <a:t>www.bartoninsurancegroupllc.com</a:t>
            </a:r>
          </a:p>
          <a:p>
            <a:pPr marL="0" lvl="0" indent="0">
              <a:buNone/>
            </a:pPr>
            <a:r>
              <a:rPr lang="en-US"/>
              <a:t>615.806.1265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1299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During this training program, participants will learn about: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The hazards of welding, cutting and brazing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What personal protective equipment (PPE) is required when conducting hot work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Safety procedures related to welding, cutting and brazing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Instances where hot work permits are required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How to handle compressed gas cylinders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218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Welding, Cutting and Brazing?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45613"/>
            <a:ext cx="8210006" cy="43513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/>
              <a:t>Welding</a:t>
            </a:r>
            <a:r>
              <a:rPr lang="en-US"/>
              <a:t> involves joining materials (e.g., metals or thermoplastics) using high heat to melt the parts together, causing fusion.</a:t>
            </a:r>
          </a:p>
          <a:p>
            <a:pPr>
              <a:spcAft>
                <a:spcPts val="600"/>
              </a:spcAft>
            </a:pPr>
            <a:r>
              <a:rPr lang="en-US" b="1"/>
              <a:t>Cutting</a:t>
            </a:r>
            <a:r>
              <a:rPr lang="en-US"/>
              <a:t> involves separating metal using heat.</a:t>
            </a:r>
          </a:p>
          <a:p>
            <a:pPr>
              <a:spcAft>
                <a:spcPts val="600"/>
              </a:spcAft>
            </a:pPr>
            <a:r>
              <a:rPr lang="en-US" b="1"/>
              <a:t>Brazing</a:t>
            </a:r>
            <a:r>
              <a:rPr lang="en-US"/>
              <a:t> involves joining two metals by heating and melting a filler metal.</a:t>
            </a:r>
          </a:p>
          <a:p>
            <a:pPr>
              <a:spcAft>
                <a:spcPts val="600"/>
              </a:spcAft>
            </a:pPr>
            <a:r>
              <a:rPr lang="en-US"/>
              <a:t>We will refer to these processes as “hot work” throughout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7787552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Hazards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heat involved in hot work processes can create serious hazards, including:</a:t>
            </a:r>
          </a:p>
          <a:p>
            <a:pPr lvl="1">
              <a:spcAft>
                <a:spcPts val="600"/>
              </a:spcAft>
            </a:pPr>
            <a:r>
              <a:rPr lang="en-US" b="1"/>
              <a:t>Fire hazards</a:t>
            </a:r>
            <a:r>
              <a:rPr lang="en-US"/>
              <a:t>—</a:t>
            </a:r>
            <a:r>
              <a:rPr lang="en-US" altLang="en-US"/>
              <a:t>Sparks, slag, flames and heat from hot work can cause accidental fires.</a:t>
            </a:r>
            <a:r>
              <a:rPr lang="en-US"/>
              <a:t> What’s more, h</a:t>
            </a:r>
            <a:r>
              <a:rPr lang="en-US" altLang="en-US"/>
              <a:t>eat from hot work can be conducted through pipes and ducts, which can start fires in different rooms or on other floors in a building.</a:t>
            </a:r>
          </a:p>
          <a:p>
            <a:pPr lvl="1">
              <a:spcAft>
                <a:spcPts val="600"/>
              </a:spcAft>
            </a:pPr>
            <a:r>
              <a:rPr lang="en-US" b="1"/>
              <a:t>Explosion hazards</a:t>
            </a:r>
            <a:r>
              <a:rPr lang="en-US"/>
              <a:t>—Fuel gasses used in hot work can explode when ignited in a closed space. Additionally, oxygen can cause flammable and combustible liquids to burn with explosive force.</a:t>
            </a:r>
          </a:p>
        </p:txBody>
      </p:sp>
    </p:spTree>
    <p:extLst>
      <p:ext uri="{BB962C8B-B14F-4D97-AF65-F5344CB8AC3E}">
        <p14:creationId xmlns:p14="http://schemas.microsoft.com/office/powerpoint/2010/main" val="418755623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Personal Health Hazards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Hot work can be hazardous to your health and safety in the following ways: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Contact with hot equipment or material can cause severe burns.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UV rays from hot work can cause serious eye damage, as well as burns if the skin is not protected.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High voltage welding leads, supply current leads or power tool cords can all cause electric shock.</a:t>
            </a:r>
          </a:p>
        </p:txBody>
      </p:sp>
    </p:spTree>
    <p:extLst>
      <p:ext uri="{BB962C8B-B14F-4D97-AF65-F5344CB8AC3E}">
        <p14:creationId xmlns:p14="http://schemas.microsoft.com/office/powerpoint/2010/main" val="157141909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Personal Health Hazards (Continued)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7988"/>
            <a:ext cx="8210006" cy="4351338"/>
          </a:xfrm>
        </p:spPr>
        <p:txBody>
          <a:bodyPr>
            <a:normAutofit/>
          </a:bodyPr>
          <a:lstStyle/>
          <a:p>
            <a:pPr lvl="0"/>
            <a:r>
              <a:rPr lang="en-US"/>
              <a:t>Hot work can create a number of dangerous gasses and fumes, including: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/>
              <a:t>Welding gasses</a:t>
            </a:r>
            <a:r>
              <a:rPr lang="en-US" sz="2000"/>
              <a:t>—Inert gasses (e.g., argon) used in some types of hot work can be asphyxiants in high concentrations.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/>
              <a:t>Welding fumes</a:t>
            </a:r>
            <a:r>
              <a:rPr lang="en-US" sz="2000"/>
              <a:t>—Fumes created by hot work can be toxic: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/>
              <a:t>Metal fume fever</a:t>
            </a:r>
            <a:r>
              <a:rPr lang="en-US"/>
              <a:t>—Welding fumes can contribute to metal fume fever, which is caused by the inhalation of metal oxides. Symptoms of metal fume fever can include fevers, headaches and nausea.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/>
              <a:t>Hexavalent chromium</a:t>
            </a:r>
            <a:r>
              <a:rPr lang="en-US"/>
              <a:t>—Hexavalent chromium fumes can be produced by welding. Long-term exposure to these fumes can cause cancer. </a:t>
            </a:r>
          </a:p>
        </p:txBody>
      </p:sp>
    </p:spTree>
    <p:extLst>
      <p:ext uri="{BB962C8B-B14F-4D97-AF65-F5344CB8AC3E}">
        <p14:creationId xmlns:p14="http://schemas.microsoft.com/office/powerpoint/2010/main" val="264596076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Fire Prevention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84551"/>
            <a:ext cx="8210006" cy="4351338"/>
          </a:xfrm>
        </p:spPr>
        <p:txBody>
          <a:bodyPr>
            <a:normAutofit/>
          </a:bodyPr>
          <a:lstStyle/>
          <a:p>
            <a:pPr lvl="0"/>
            <a:r>
              <a:rPr lang="en-US"/>
              <a:t>Hot work should only be done in one of two scenarios—in designated areas or under a hot work permit: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Designated areas are designated for hot work. These areas are often either production hot work or maintenance areas where hot work is done frequently.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The key to preventing fires is to ensure the work area is clear of flammable and combustible materials. If this can’t be accomplished, the work area can’t be used as a designated area.</a:t>
            </a:r>
          </a:p>
        </p:txBody>
      </p:sp>
    </p:spTree>
    <p:extLst>
      <p:ext uri="{BB962C8B-B14F-4D97-AF65-F5344CB8AC3E}">
        <p14:creationId xmlns:p14="http://schemas.microsoft.com/office/powerpoint/2010/main" val="413876690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Hot Work Permit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84551"/>
            <a:ext cx="5613707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/>
              <a:t>Hot work permits are used for temporary hot work jobs. The following are some considerations related to hot work permits to keep in mind: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In order for a permit to be valid, conditions related to removing combustibles and selecting an individual as a fire watch must be met.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Fire watches must be trained individuals with a fire extinguisher who are capable of putting out a potential fire.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Once a hot work permit has expired, it must be turned 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2497D-FBB7-45D3-8AF5-C51F95345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23" t="2769" r="18526" b="1550"/>
          <a:stretch>
            <a:fillRect/>
          </a:stretch>
        </p:blipFill>
        <p:spPr>
          <a:xfrm>
            <a:off x="8912993" y="1150609"/>
            <a:ext cx="2974207" cy="45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8457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PPE – Eye and Face Protection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During hot work, eye and face protection can protect you from flying particles and harmful rays</a:t>
            </a:r>
          </a:p>
          <a:p>
            <a:pPr lvl="0"/>
            <a:r>
              <a:rPr lang="en-US"/>
              <a:t>Eye and face protection, like welding masks, must be selected to protect against the type of welding being performed.</a:t>
            </a:r>
          </a:p>
        </p:txBody>
      </p:sp>
    </p:spTree>
    <p:extLst>
      <p:ext uri="{BB962C8B-B14F-4D97-AF65-F5344CB8AC3E}">
        <p14:creationId xmlns:p14="http://schemas.microsoft.com/office/powerpoint/2010/main" val="138008804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18.05.15"/>
  <p:tag name="AS_TITLE" val="Aspose.Slides for .NET 4.0 Client Profile"/>
  <p:tag name="AS_VERSION" val="18.5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83</Paragraphs>
  <Slides>17</Slides>
  <Notes>16</Notes>
  <TotalTime>3770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18">
      <vt:lpstr>Office Theme</vt:lpstr>
      <vt:lpstr>Welding, Cutting and Brazing</vt:lpstr>
      <vt:lpstr>Learning Objectives</vt:lpstr>
      <vt:lpstr>What Are Welding, Cutting and Brazing?</vt:lpstr>
      <vt:lpstr>Physical Hazards</vt:lpstr>
      <vt:lpstr>Personal Health Hazards</vt:lpstr>
      <vt:lpstr>Personal Health Hazards (Continued) </vt:lpstr>
      <vt:lpstr>Fire Prevention</vt:lpstr>
      <vt:lpstr>Hot Work Permit</vt:lpstr>
      <vt:lpstr>PPE – Eye and Face Protection</vt:lpstr>
      <vt:lpstr>PPE – Hand and Body Protection</vt:lpstr>
      <vt:lpstr>Ventilation</vt:lpstr>
      <vt:lpstr>Compressed Gas Cylinders</vt:lpstr>
      <vt:lpstr>Compressed Gas Cylinders (Continued)</vt:lpstr>
      <vt:lpstr>Compressed Gas Cylinders (Continued)</vt:lpstr>
      <vt:lpstr>Electric Cords and Leads</vt:lpstr>
      <vt:lpstr>Summary</vt:lpstr>
      <vt:lpstr>For More Information</vt:lpstr>
    </vt:vector>
  </TitlesOfParts>
  <LinksUpToDate>0</LinksUpToDate>
  <SharedDoc>0</SharedDoc>
  <HyperlinksChanged>0</HyperlinksChanged>
  <Application>Aspose.Slides for .NET</Application>
  <AppVersion>18.0500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Hutchinson, Stephanie</dc:creator>
  <cp:lastModifiedBy>Scholz, Andrew</cp:lastModifiedBy>
  <cp:revision>181</cp:revision>
  <dcterms:created xsi:type="dcterms:W3CDTF">2020-03-23T16:16:55Z</dcterms:created>
  <dcterms:modified xsi:type="dcterms:W3CDTF">2024-02-19T13:37:11Z</dcterms:modified>
</cp:coreProperties>
</file>